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70" r:id="rId5"/>
    <p:sldId id="271" r:id="rId6"/>
    <p:sldId id="268" r:id="rId7"/>
    <p:sldId id="269" r:id="rId8"/>
    <p:sldId id="262" r:id="rId9"/>
    <p:sldId id="263" r:id="rId10"/>
    <p:sldId id="264" r:id="rId11"/>
    <p:sldId id="265" r:id="rId12"/>
    <p:sldId id="266" r:id="rId13"/>
    <p:sldId id="272"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47" autoAdjust="0"/>
  </p:normalViewPr>
  <p:slideViewPr>
    <p:cSldViewPr snapToGrid="0">
      <p:cViewPr varScale="1">
        <p:scale>
          <a:sx n="105" d="100"/>
          <a:sy n="105" d="100"/>
        </p:scale>
        <p:origin x="77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E3743-1668-4F30-B943-4F8998BB9207}" type="datetimeFigureOut">
              <a:rPr lang="en-CA" smtClean="0"/>
              <a:t>2023-10-23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946E-7E0C-402A-9982-998227CAA2B8}" type="slidenum">
              <a:rPr lang="en-CA" smtClean="0"/>
              <a:t>‹#›</a:t>
            </a:fld>
            <a:endParaRPr lang="en-CA"/>
          </a:p>
        </p:txBody>
      </p:sp>
    </p:spTree>
    <p:extLst>
      <p:ext uri="{BB962C8B-B14F-4D97-AF65-F5344CB8AC3E}">
        <p14:creationId xmlns:p14="http://schemas.microsoft.com/office/powerpoint/2010/main" val="243946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Quality Dimensions: Percentage of criteria met Taken together, the dimensions create a picture of what a high quality health care program or service “looks like.” It is easy to access, focused on the client or patient, safe, efficient, effective, coordinated, reflective of community needs, and supportive of wellness and </a:t>
            </a:r>
            <a:r>
              <a:rPr lang="en-US" dirty="0" err="1" smtClean="0"/>
              <a:t>worklife</a:t>
            </a:r>
            <a:r>
              <a:rPr lang="en-US" dirty="0" smtClean="0"/>
              <a:t> balance</a:t>
            </a:r>
            <a:endParaRPr lang="en-CA" dirty="0" smtClean="0"/>
          </a:p>
          <a:p>
            <a:endParaRPr lang="en-CA" dirty="0"/>
          </a:p>
        </p:txBody>
      </p:sp>
      <p:sp>
        <p:nvSpPr>
          <p:cNvPr id="4" name="Slide Number Placeholder 3"/>
          <p:cNvSpPr>
            <a:spLocks noGrp="1"/>
          </p:cNvSpPr>
          <p:nvPr>
            <p:ph type="sldNum" sz="quarter" idx="10"/>
          </p:nvPr>
        </p:nvSpPr>
        <p:spPr/>
        <p:txBody>
          <a:bodyPr/>
          <a:lstStyle/>
          <a:p>
            <a:fld id="{4C24946E-7E0C-402A-9982-998227CAA2B8}" type="slidenum">
              <a:rPr lang="en-CA" smtClean="0"/>
              <a:t>7</a:t>
            </a:fld>
            <a:endParaRPr lang="en-CA"/>
          </a:p>
        </p:txBody>
      </p:sp>
    </p:spTree>
    <p:extLst>
      <p:ext uri="{BB962C8B-B14F-4D97-AF65-F5344CB8AC3E}">
        <p14:creationId xmlns:p14="http://schemas.microsoft.com/office/powerpoint/2010/main" val="283794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8968"/>
            <a:ext cx="9144000" cy="2172773"/>
          </a:xfrm>
        </p:spPr>
        <p:txBody>
          <a:bodyPr anchor="b"/>
          <a:lstStyle>
            <a:lvl1pPr algn="l">
              <a:defRPr sz="6000"/>
            </a:lvl1pPr>
          </a:lstStyle>
          <a:p>
            <a:r>
              <a:rPr lang="en-US" dirty="0" smtClean="0"/>
              <a:t>Click to edit Master title style</a:t>
            </a:r>
            <a:endParaRPr lang="en-CA" dirty="0"/>
          </a:p>
        </p:txBody>
      </p:sp>
      <p:sp>
        <p:nvSpPr>
          <p:cNvPr id="3" name="Subtitle 2"/>
          <p:cNvSpPr>
            <a:spLocks noGrp="1"/>
          </p:cNvSpPr>
          <p:nvPr>
            <p:ph type="subTitle" idx="1" hasCustomPrompt="1"/>
          </p:nvPr>
        </p:nvSpPr>
        <p:spPr>
          <a:xfrm>
            <a:off x="1524000" y="3888259"/>
            <a:ext cx="9144000" cy="1806146"/>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Presented to:</a:t>
            </a:r>
          </a:p>
          <a:p>
            <a:r>
              <a:rPr lang="en-US" dirty="0" smtClean="0"/>
              <a:t>Presented by:</a:t>
            </a:r>
          </a:p>
          <a:p>
            <a:r>
              <a:rPr lang="en-US" dirty="0" smtClean="0"/>
              <a:t>Date:</a:t>
            </a:r>
            <a:endParaRPr lang="en-CA" dirty="0"/>
          </a:p>
        </p:txBody>
      </p:sp>
      <p:sp>
        <p:nvSpPr>
          <p:cNvPr id="6" name="Slide Number Placeholder 5"/>
          <p:cNvSpPr>
            <a:spLocks noGrp="1"/>
          </p:cNvSpPr>
          <p:nvPr>
            <p:ph type="sldNum" sz="quarter" idx="12"/>
          </p:nvPr>
        </p:nvSpPr>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7702" y="275818"/>
            <a:ext cx="1256098" cy="766504"/>
          </a:xfrm>
          <a:prstGeom prst="rect">
            <a:avLst/>
          </a:prstGeom>
          <a:noFill/>
          <a:ln>
            <a:noFill/>
          </a:ln>
        </p:spPr>
      </p:pic>
    </p:spTree>
    <p:extLst>
      <p:ext uri="{BB962C8B-B14F-4D97-AF65-F5344CB8AC3E}">
        <p14:creationId xmlns:p14="http://schemas.microsoft.com/office/powerpoint/2010/main" val="10270765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7658"/>
            <a:ext cx="10515600" cy="1229970"/>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2443463"/>
            <a:ext cx="10515600" cy="3817294"/>
          </a:xfrm>
        </p:spPr>
        <p:txBody>
          <a:bodyPr/>
          <a:lstStyle>
            <a:lvl2pPr>
              <a:defRPr>
                <a:solidFill>
                  <a:srgbClr val="CC006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10775092" y="6356350"/>
            <a:ext cx="578708"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315406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15352"/>
            <a:ext cx="10515600" cy="827516"/>
          </a:xfrm>
        </p:spPr>
        <p:txBody>
          <a:bodyPr anchor="b">
            <a:normAutofit/>
          </a:bodyPr>
          <a:lstStyle>
            <a:lvl1pPr>
              <a:defRPr sz="4400"/>
            </a:lvl1pPr>
          </a:lstStyle>
          <a:p>
            <a:r>
              <a:rPr lang="en-US" dirty="0" smtClean="0"/>
              <a:t>Click to edit Master title style</a:t>
            </a:r>
            <a:endParaRPr lang="en-CA" dirty="0"/>
          </a:p>
        </p:txBody>
      </p:sp>
      <p:sp>
        <p:nvSpPr>
          <p:cNvPr id="3" name="Text Placeholder 2"/>
          <p:cNvSpPr>
            <a:spLocks noGrp="1"/>
          </p:cNvSpPr>
          <p:nvPr>
            <p:ph type="body" idx="1"/>
          </p:nvPr>
        </p:nvSpPr>
        <p:spPr>
          <a:xfrm>
            <a:off x="838200" y="2427932"/>
            <a:ext cx="10515600" cy="3643354"/>
          </a:xfrm>
        </p:spPr>
        <p:txBody>
          <a:bodyPr/>
          <a:lstStyle>
            <a:lvl1pPr marL="0" indent="0">
              <a:buNone/>
              <a:defRPr sz="2400">
                <a:solidFill>
                  <a:schemeClr val="accent4">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a:xfrm>
            <a:off x="10635048" y="6356350"/>
            <a:ext cx="718751"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0982602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117642"/>
            <a:ext cx="10515600" cy="961619"/>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838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10742140" y="6356350"/>
            <a:ext cx="611659" cy="365125"/>
          </a:xfrm>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6675984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59421"/>
            <a:ext cx="10515600" cy="895264"/>
          </a:xfrm>
        </p:spPr>
        <p:txBody>
          <a:bodyPr/>
          <a:lstStyle/>
          <a:p>
            <a:r>
              <a:rPr lang="en-US" dirty="0" smtClean="0"/>
              <a:t>Click to edit Master title style</a:t>
            </a:r>
            <a:endParaRPr lang="en-CA" dirty="0"/>
          </a:p>
        </p:txBody>
      </p:sp>
      <p:sp>
        <p:nvSpPr>
          <p:cNvPr id="4" name="Content Placeholder 3"/>
          <p:cNvSpPr>
            <a:spLocks noGrp="1"/>
          </p:cNvSpPr>
          <p:nvPr>
            <p:ph sz="half" idx="2"/>
          </p:nvPr>
        </p:nvSpPr>
        <p:spPr>
          <a:xfrm>
            <a:off x="839788" y="2133601"/>
            <a:ext cx="5157787" cy="4168344"/>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Content Placeholder 5"/>
          <p:cNvSpPr>
            <a:spLocks noGrp="1"/>
          </p:cNvSpPr>
          <p:nvPr>
            <p:ph sz="quarter" idx="4"/>
          </p:nvPr>
        </p:nvSpPr>
        <p:spPr>
          <a:xfrm>
            <a:off x="6172200" y="2133600"/>
            <a:ext cx="5183188" cy="4168345"/>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a:xfrm>
            <a:off x="10659762" y="6389301"/>
            <a:ext cx="695626" cy="365125"/>
          </a:xfrm>
        </p:spPr>
        <p:txBody>
          <a:bodyPr/>
          <a:lstStyle/>
          <a:p>
            <a:fld id="{37B16BFB-EC1D-4001-8105-3C20A3B80078}" type="slidenum">
              <a:rPr lang="en-CA" smtClean="0"/>
              <a:t>‹#›</a:t>
            </a:fld>
            <a:endParaRPr lang="en-CA"/>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8185709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322"/>
            <a:ext cx="10515600" cy="955589"/>
          </a:xfrm>
        </p:spPr>
        <p:txBody>
          <a:body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37B16BFB-EC1D-4001-8105-3C20A3B80078}" type="slidenum">
              <a:rPr lang="en-CA" smtClean="0"/>
              <a:t>‹#›</a:t>
            </a:fld>
            <a:endParaRPr lang="en-CA"/>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7" name="Picture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3353170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16BFB-EC1D-4001-8105-3C20A3B80078}" type="slidenum">
              <a:rPr lang="en-CA" smtClean="0"/>
              <a:t>‹#›</a:t>
            </a:fld>
            <a:endParaRPr lang="en-CA"/>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6" name="Picture 5"/>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915403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36821"/>
            <a:ext cx="3932237" cy="920578"/>
          </a:xfrm>
        </p:spPr>
        <p:txBody>
          <a:bodyPr anchor="b"/>
          <a:lstStyle>
            <a:lvl1pPr>
              <a:defRPr sz="3200"/>
            </a:lvl1pPr>
          </a:lstStyle>
          <a:p>
            <a:r>
              <a:rPr lang="en-US" dirty="0" smtClean="0"/>
              <a:t>Click to edit Master title style</a:t>
            </a:r>
            <a:endParaRPr lang="en-CA" dirty="0"/>
          </a:p>
        </p:txBody>
      </p:sp>
      <p:sp>
        <p:nvSpPr>
          <p:cNvPr id="3" name="Content Placeholder 2"/>
          <p:cNvSpPr>
            <a:spLocks noGrp="1"/>
          </p:cNvSpPr>
          <p:nvPr>
            <p:ph idx="1"/>
          </p:nvPr>
        </p:nvSpPr>
        <p:spPr>
          <a:xfrm>
            <a:off x="5183188" y="1136821"/>
            <a:ext cx="6172200" cy="5132173"/>
          </a:xfrm>
        </p:spPr>
        <p:txBody>
          <a:bodyPr/>
          <a:lstStyle>
            <a:lvl1pPr>
              <a:defRPr sz="3200"/>
            </a:lvl1pPr>
            <a:lvl2pPr>
              <a:defRPr sz="2800">
                <a:solidFill>
                  <a:schemeClr val="accent6"/>
                </a:solidFill>
              </a:defRPr>
            </a:lvl2pPr>
            <a:lvl3pPr>
              <a:defRPr sz="24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839788" y="2057399"/>
            <a:ext cx="3932237" cy="42115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1754506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632"/>
            <a:ext cx="3932237" cy="961768"/>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1095631"/>
            <a:ext cx="6172200" cy="5156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41951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4050027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81DAE-3F12-4B6C-8376-AAE3825C0435}" type="datetimeFigureOut">
              <a:rPr lang="en-CA" smtClean="0"/>
              <a:t>2023-10-23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16BFB-EC1D-4001-8105-3C20A3B80078}" type="slidenum">
              <a:rPr lang="en-CA" smtClean="0"/>
              <a:t>‹#›</a:t>
            </a:fld>
            <a:endParaRPr lang="en-CA"/>
          </a:p>
        </p:txBody>
      </p:sp>
    </p:spTree>
    <p:extLst>
      <p:ext uri="{BB962C8B-B14F-4D97-AF65-F5344CB8AC3E}">
        <p14:creationId xmlns:p14="http://schemas.microsoft.com/office/powerpoint/2010/main" val="365666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Accreditation</a:t>
            </a:r>
            <a:br>
              <a:rPr lang="en-US" b="1" dirty="0"/>
            </a:br>
            <a:endParaRPr lang="en-CA" b="1" dirty="0"/>
          </a:p>
        </p:txBody>
      </p:sp>
      <p:sp>
        <p:nvSpPr>
          <p:cNvPr id="3" name="Subtitle 2"/>
          <p:cNvSpPr>
            <a:spLocks noGrp="1"/>
          </p:cNvSpPr>
          <p:nvPr>
            <p:ph type="subTitle" idx="1"/>
          </p:nvPr>
        </p:nvSpPr>
        <p:spPr/>
        <p:txBody>
          <a:bodyPr/>
          <a:lstStyle/>
          <a:p>
            <a:r>
              <a:rPr lang="en-CA" dirty="0" smtClean="0"/>
              <a:t>Presented to:  Medical Quality Committee</a:t>
            </a:r>
          </a:p>
          <a:p>
            <a:r>
              <a:rPr lang="en-CA" dirty="0" smtClean="0"/>
              <a:t>Presented by: Kirsti Weekes</a:t>
            </a:r>
          </a:p>
          <a:p>
            <a:r>
              <a:rPr lang="en-US" dirty="0" smtClean="0"/>
              <a:t>Date:	October 27, 2023</a:t>
            </a:r>
            <a:endParaRPr lang="en-CA" b="1" dirty="0">
              <a:solidFill>
                <a:srgbClr val="FF0000"/>
              </a:solidFill>
            </a:endParaRPr>
          </a:p>
        </p:txBody>
      </p:sp>
    </p:spTree>
    <p:extLst>
      <p:ext uri="{BB962C8B-B14F-4D97-AF65-F5344CB8AC3E}">
        <p14:creationId xmlns:p14="http://schemas.microsoft.com/office/powerpoint/2010/main" val="108527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Required Organizational Practices</a:t>
            </a:r>
            <a:br>
              <a:rPr lang="en-US" b="1" dirty="0" smtClean="0"/>
            </a:br>
            <a:r>
              <a:rPr lang="en-US" b="1" dirty="0" smtClean="0"/>
              <a:t>(ROPs)</a:t>
            </a:r>
            <a:endParaRPr lang="en-CA" b="1" dirty="0"/>
          </a:p>
        </p:txBody>
      </p:sp>
      <p:sp>
        <p:nvSpPr>
          <p:cNvPr id="3" name="Content Placeholder 2"/>
          <p:cNvSpPr>
            <a:spLocks noGrp="1"/>
          </p:cNvSpPr>
          <p:nvPr>
            <p:ph idx="1"/>
          </p:nvPr>
        </p:nvSpPr>
        <p:spPr>
          <a:xfrm>
            <a:off x="838200" y="2724911"/>
            <a:ext cx="10515600" cy="3535845"/>
          </a:xfrm>
        </p:spPr>
        <p:txBody>
          <a:bodyPr>
            <a:normAutofit fontScale="92500" lnSpcReduction="20000"/>
          </a:bodyPr>
          <a:lstStyle/>
          <a:p>
            <a:pPr marL="0" indent="0">
              <a:buNone/>
            </a:pPr>
            <a:r>
              <a:rPr lang="en-US" sz="3600" b="1" dirty="0" smtClean="0"/>
              <a:t>PSFDH met all ROP’s </a:t>
            </a:r>
            <a:r>
              <a:rPr lang="en-US" sz="3600" b="1" dirty="0" smtClean="0"/>
              <a:t>except 2 minor:</a:t>
            </a:r>
            <a:endParaRPr lang="en-US" sz="3600" b="1" dirty="0" smtClean="0"/>
          </a:p>
          <a:p>
            <a:pPr marL="0" indent="0">
              <a:buNone/>
            </a:pPr>
            <a:endParaRPr lang="en-US" sz="3600" dirty="0" smtClean="0"/>
          </a:p>
          <a:p>
            <a:pPr marL="742950" indent="-742950">
              <a:buAutoNum type="arabicPeriod"/>
            </a:pPr>
            <a:r>
              <a:rPr lang="en-US" sz="3600" b="1" dirty="0" smtClean="0"/>
              <a:t>Emergency </a:t>
            </a:r>
            <a:r>
              <a:rPr lang="en-US" sz="3600" b="1" dirty="0" smtClean="0"/>
              <a:t>Department:</a:t>
            </a:r>
            <a:r>
              <a:rPr lang="en-US" sz="3600" dirty="0" smtClean="0"/>
              <a:t> </a:t>
            </a:r>
            <a:r>
              <a:rPr lang="en-US" sz="3600" dirty="0" smtClean="0"/>
              <a:t>Information </a:t>
            </a:r>
            <a:r>
              <a:rPr lang="en-US" sz="3600" dirty="0" smtClean="0"/>
              <a:t>transfer at care </a:t>
            </a:r>
            <a:r>
              <a:rPr lang="en-US" sz="3600" dirty="0" smtClean="0"/>
              <a:t>transitions</a:t>
            </a:r>
          </a:p>
          <a:p>
            <a:pPr marL="0" indent="0">
              <a:buNone/>
            </a:pPr>
            <a:endParaRPr lang="en-US" sz="3600" dirty="0" smtClean="0"/>
          </a:p>
          <a:p>
            <a:pPr marL="0" indent="0">
              <a:buNone/>
            </a:pPr>
            <a:r>
              <a:rPr lang="en-US" sz="3600" b="1" dirty="0"/>
              <a:t>2. </a:t>
            </a:r>
            <a:r>
              <a:rPr lang="en-US" sz="3600" b="1" dirty="0" smtClean="0"/>
              <a:t>  Inpatient Services: </a:t>
            </a:r>
            <a:r>
              <a:rPr lang="en-US" sz="3600" dirty="0"/>
              <a:t>Information transfer at </a:t>
            </a:r>
            <a:r>
              <a:rPr lang="en-US" sz="3600" dirty="0" smtClean="0"/>
              <a:t>care</a:t>
            </a:r>
          </a:p>
          <a:p>
            <a:pPr marL="0" indent="0">
              <a:buNone/>
            </a:pPr>
            <a:r>
              <a:rPr lang="en-US" sz="3600" dirty="0"/>
              <a:t> </a:t>
            </a:r>
            <a:r>
              <a:rPr lang="en-US" sz="3600" dirty="0" smtClean="0"/>
              <a:t>     </a:t>
            </a:r>
            <a:r>
              <a:rPr lang="en-US" sz="3600" dirty="0"/>
              <a:t>transitions</a:t>
            </a:r>
          </a:p>
          <a:p>
            <a:pPr marL="0" indent="0">
              <a:buNone/>
            </a:pPr>
            <a:endParaRPr lang="en-US" sz="3600" dirty="0"/>
          </a:p>
          <a:p>
            <a:pPr marL="0" indent="0">
              <a:buNone/>
            </a:pPr>
            <a:endParaRPr lang="en-US" sz="3600" dirty="0" smtClean="0"/>
          </a:p>
        </p:txBody>
      </p:sp>
    </p:spTree>
    <p:extLst>
      <p:ext uri="{BB962C8B-B14F-4D97-AF65-F5344CB8AC3E}">
        <p14:creationId xmlns:p14="http://schemas.microsoft.com/office/powerpoint/2010/main" val="3669277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Standards</a:t>
            </a:r>
            <a:endParaRPr lang="en-CA" b="1" dirty="0"/>
          </a:p>
        </p:txBody>
      </p:sp>
      <p:sp>
        <p:nvSpPr>
          <p:cNvPr id="3" name="Content Placeholder 2"/>
          <p:cNvSpPr>
            <a:spLocks noGrp="1"/>
          </p:cNvSpPr>
          <p:nvPr>
            <p:ph idx="1"/>
          </p:nvPr>
        </p:nvSpPr>
        <p:spPr>
          <a:xfrm>
            <a:off x="838200" y="2898647"/>
            <a:ext cx="10515600" cy="3362109"/>
          </a:xfrm>
        </p:spPr>
        <p:txBody>
          <a:bodyPr>
            <a:normAutofit/>
          </a:bodyPr>
          <a:lstStyle/>
          <a:p>
            <a:pPr marL="0" indent="0" algn="ctr">
              <a:buNone/>
            </a:pPr>
            <a:r>
              <a:rPr lang="en-US" sz="3600" dirty="0" smtClean="0">
                <a:solidFill>
                  <a:srgbClr val="CC0066"/>
                </a:solidFill>
              </a:rPr>
              <a:t>“A set of standards includes criteria and guidelines that show what is necessary to provide high quality care and service.”</a:t>
            </a:r>
            <a:endParaRPr lang="en-CA" sz="3600" dirty="0">
              <a:solidFill>
                <a:srgbClr val="CC0066"/>
              </a:solidFill>
            </a:endParaRPr>
          </a:p>
        </p:txBody>
      </p:sp>
    </p:spTree>
    <p:extLst>
      <p:ext uri="{BB962C8B-B14F-4D97-AF65-F5344CB8AC3E}">
        <p14:creationId xmlns:p14="http://schemas.microsoft.com/office/powerpoint/2010/main" val="3129133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High Priority Standards </a:t>
            </a:r>
            <a:endParaRPr lang="en-CA" b="1" dirty="0"/>
          </a:p>
        </p:txBody>
      </p:sp>
      <p:sp>
        <p:nvSpPr>
          <p:cNvPr id="3" name="Content Placeholder 2"/>
          <p:cNvSpPr>
            <a:spLocks noGrp="1"/>
          </p:cNvSpPr>
          <p:nvPr>
            <p:ph idx="1"/>
          </p:nvPr>
        </p:nvSpPr>
        <p:spPr/>
        <p:txBody>
          <a:bodyPr>
            <a:normAutofit fontScale="47500" lnSpcReduction="20000"/>
          </a:bodyPr>
          <a:lstStyle/>
          <a:p>
            <a:r>
              <a:rPr lang="en-US" dirty="0" smtClean="0"/>
              <a:t>Transfusion Services 				100%</a:t>
            </a:r>
          </a:p>
          <a:p>
            <a:r>
              <a:rPr lang="en-US" dirty="0" smtClean="0">
                <a:solidFill>
                  <a:srgbClr val="CC0066"/>
                </a:solidFill>
              </a:rPr>
              <a:t>Reprocessing of Re-useable Medical Devices 	   95%</a:t>
            </a:r>
          </a:p>
          <a:p>
            <a:r>
              <a:rPr lang="en-US" dirty="0" smtClean="0"/>
              <a:t>Point-of-Care Testing 			100%</a:t>
            </a:r>
          </a:p>
          <a:p>
            <a:r>
              <a:rPr lang="en-US" dirty="0" smtClean="0">
                <a:solidFill>
                  <a:srgbClr val="CC0066"/>
                </a:solidFill>
              </a:rPr>
              <a:t>Perioperative Services and Invasive Procedures 	   99%</a:t>
            </a:r>
          </a:p>
          <a:p>
            <a:r>
              <a:rPr lang="en-US" dirty="0" smtClean="0"/>
              <a:t>Obstetrics Services 				100%</a:t>
            </a:r>
          </a:p>
          <a:p>
            <a:r>
              <a:rPr lang="en-US" dirty="0" smtClean="0"/>
              <a:t>Inpatient Services 				100%</a:t>
            </a:r>
          </a:p>
          <a:p>
            <a:r>
              <a:rPr lang="en-US" dirty="0" smtClean="0">
                <a:solidFill>
                  <a:srgbClr val="CC0066"/>
                </a:solidFill>
              </a:rPr>
              <a:t>Emergency Department 			   99%</a:t>
            </a:r>
          </a:p>
          <a:p>
            <a:r>
              <a:rPr lang="en-US" dirty="0" smtClean="0"/>
              <a:t>Diagnostic Imaging Services 			100%</a:t>
            </a:r>
          </a:p>
          <a:p>
            <a:r>
              <a:rPr lang="en-US" dirty="0" smtClean="0">
                <a:solidFill>
                  <a:srgbClr val="CC0066"/>
                </a:solidFill>
              </a:rPr>
              <a:t>Critical Care Services 			   97%</a:t>
            </a:r>
          </a:p>
          <a:p>
            <a:r>
              <a:rPr lang="en-US" dirty="0" smtClean="0"/>
              <a:t>Biomedical Laboratory Services 		100%</a:t>
            </a:r>
          </a:p>
          <a:p>
            <a:r>
              <a:rPr lang="en-US" dirty="0" smtClean="0">
                <a:solidFill>
                  <a:srgbClr val="CC0066"/>
                </a:solidFill>
              </a:rPr>
              <a:t>Medication Management 			   97%</a:t>
            </a:r>
          </a:p>
          <a:p>
            <a:r>
              <a:rPr lang="en-US" dirty="0" smtClean="0"/>
              <a:t>Infection Prevention and Control Standards 	100%</a:t>
            </a:r>
          </a:p>
          <a:p>
            <a:r>
              <a:rPr lang="en-US" dirty="0" smtClean="0"/>
              <a:t>Leadership 				100%</a:t>
            </a:r>
          </a:p>
          <a:p>
            <a:r>
              <a:rPr lang="en-US" dirty="0" smtClean="0"/>
              <a:t>Governance 				100%</a:t>
            </a:r>
            <a:endParaRPr lang="en-CA" dirty="0"/>
          </a:p>
        </p:txBody>
      </p:sp>
    </p:spTree>
    <p:extLst>
      <p:ext uri="{BB962C8B-B14F-4D97-AF65-F5344CB8AC3E}">
        <p14:creationId xmlns:p14="http://schemas.microsoft.com/office/powerpoint/2010/main" val="424558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3922"/>
            <a:ext cx="10515600" cy="1229970"/>
          </a:xfrm>
        </p:spPr>
        <p:txBody>
          <a:bodyPr/>
          <a:lstStyle/>
          <a:p>
            <a:pPr algn="ctr"/>
            <a:r>
              <a:rPr lang="en-US" b="1" dirty="0" smtClean="0"/>
              <a:t>Standards Requiring More Details</a:t>
            </a:r>
            <a:endParaRPr lang="en-CA" b="1" dirty="0"/>
          </a:p>
        </p:txBody>
      </p:sp>
      <p:sp>
        <p:nvSpPr>
          <p:cNvPr id="3" name="Content Placeholder 2"/>
          <p:cNvSpPr>
            <a:spLocks noGrp="1"/>
          </p:cNvSpPr>
          <p:nvPr>
            <p:ph idx="1"/>
          </p:nvPr>
        </p:nvSpPr>
        <p:spPr>
          <a:xfrm>
            <a:off x="838200" y="2368296"/>
            <a:ext cx="10515600" cy="3892461"/>
          </a:xfrm>
        </p:spPr>
        <p:txBody>
          <a:bodyPr>
            <a:normAutofit fontScale="92500" lnSpcReduction="20000"/>
          </a:bodyPr>
          <a:lstStyle/>
          <a:p>
            <a:pPr marL="514350" indent="-514350">
              <a:buAutoNum type="arabicPeriod"/>
            </a:pPr>
            <a:r>
              <a:rPr lang="en-US" sz="2400" b="1" dirty="0" smtClean="0"/>
              <a:t>Emergency Department </a:t>
            </a:r>
            <a:r>
              <a:rPr lang="en-US" sz="2400" dirty="0" smtClean="0"/>
              <a:t>– falls</a:t>
            </a:r>
          </a:p>
          <a:p>
            <a:pPr marL="0" indent="0">
              <a:buNone/>
            </a:pPr>
            <a:endParaRPr lang="en-US" sz="2400" dirty="0" smtClean="0"/>
          </a:p>
          <a:p>
            <a:pPr marL="457200" indent="-457200">
              <a:buAutoNum type="arabicPeriod" startAt="2"/>
            </a:pPr>
            <a:r>
              <a:rPr lang="en-US" sz="2400" b="1" dirty="0" smtClean="0"/>
              <a:t>Medical Device Reprocessing Department </a:t>
            </a:r>
            <a:r>
              <a:rPr lang="en-US" sz="2400" dirty="0" smtClean="0"/>
              <a:t>– hands-free sink, a</a:t>
            </a:r>
          </a:p>
          <a:p>
            <a:pPr marL="0" indent="0">
              <a:buNone/>
            </a:pPr>
            <a:r>
              <a:rPr lang="en-US" sz="2400" dirty="0"/>
              <a:t> </a:t>
            </a:r>
            <a:r>
              <a:rPr lang="en-US" sz="2400" dirty="0" smtClean="0"/>
              <a:t>     new door and an instrument tracking system</a:t>
            </a:r>
          </a:p>
          <a:p>
            <a:pPr marL="0" indent="0">
              <a:buNone/>
            </a:pPr>
            <a:endParaRPr lang="en-US" sz="2400" b="1" dirty="0"/>
          </a:p>
          <a:p>
            <a:pPr marL="457200" indent="-457200">
              <a:buAutoNum type="arabicPeriod" startAt="3"/>
            </a:pPr>
            <a:r>
              <a:rPr lang="en-US" sz="2400" b="1" dirty="0" smtClean="0"/>
              <a:t>Medication Management </a:t>
            </a:r>
            <a:r>
              <a:rPr lang="en-US" sz="2400" dirty="0" smtClean="0"/>
              <a:t>- a policy for when and how to override alerts</a:t>
            </a:r>
          </a:p>
          <a:p>
            <a:pPr marL="0" indent="0">
              <a:buNone/>
            </a:pPr>
            <a:r>
              <a:rPr lang="en-US" sz="2400" dirty="0"/>
              <a:t> </a:t>
            </a:r>
            <a:r>
              <a:rPr lang="en-US" sz="2400" dirty="0" smtClean="0"/>
              <a:t>     by the pharmacy computer</a:t>
            </a:r>
          </a:p>
          <a:p>
            <a:pPr marL="0" indent="0">
              <a:buNone/>
            </a:pPr>
            <a:endParaRPr lang="en-US" sz="2400" dirty="0" smtClean="0"/>
          </a:p>
          <a:p>
            <a:pPr marL="457200" indent="-457200">
              <a:buAutoNum type="arabicPeriod" startAt="4"/>
            </a:pPr>
            <a:r>
              <a:rPr lang="en-US" sz="2400" b="1" dirty="0" smtClean="0"/>
              <a:t>Critical Care </a:t>
            </a:r>
            <a:r>
              <a:rPr lang="en-US" sz="2400" dirty="0" smtClean="0"/>
              <a:t>– a) rounds with patients and families and b) process to</a:t>
            </a:r>
          </a:p>
          <a:p>
            <a:pPr marL="0" indent="0">
              <a:buNone/>
            </a:pPr>
            <a:r>
              <a:rPr lang="en-US" sz="2400" dirty="0"/>
              <a:t> </a:t>
            </a:r>
            <a:r>
              <a:rPr lang="en-US" sz="2400" dirty="0" smtClean="0"/>
              <a:t>     make ethical decisions</a:t>
            </a:r>
          </a:p>
        </p:txBody>
      </p:sp>
    </p:spTree>
    <p:extLst>
      <p:ext uri="{BB962C8B-B14F-4D97-AF65-F5344CB8AC3E}">
        <p14:creationId xmlns:p14="http://schemas.microsoft.com/office/powerpoint/2010/main" val="318227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CA" b="1" dirty="0"/>
          </a:p>
        </p:txBody>
      </p:sp>
      <p:sp>
        <p:nvSpPr>
          <p:cNvPr id="3" name="Content Placeholder 2"/>
          <p:cNvSpPr>
            <a:spLocks noGrp="1"/>
          </p:cNvSpPr>
          <p:nvPr>
            <p:ph idx="1"/>
          </p:nvPr>
        </p:nvSpPr>
        <p:spPr>
          <a:xfrm>
            <a:off x="838199" y="2443463"/>
            <a:ext cx="9802091" cy="3817294"/>
          </a:xfrm>
        </p:spPr>
        <p:txBody>
          <a:bodyPr>
            <a:normAutofit/>
          </a:bodyPr>
          <a:lstStyle/>
          <a:p>
            <a:pPr marL="0" indent="0">
              <a:buNone/>
            </a:pPr>
            <a:r>
              <a:rPr lang="en-US" dirty="0" smtClean="0"/>
              <a:t>Accreditation Canada (2023).  </a:t>
            </a:r>
            <a:r>
              <a:rPr lang="en-US" i="1" dirty="0" smtClean="0"/>
              <a:t>What is Accreditation?</a:t>
            </a:r>
          </a:p>
          <a:p>
            <a:pPr marL="0" indent="0">
              <a:buNone/>
            </a:pPr>
            <a:r>
              <a:rPr lang="en-US" dirty="0"/>
              <a:t>https://accreditation.ca/info-for-public</a:t>
            </a:r>
            <a:r>
              <a:rPr lang="en-US" dirty="0" smtClean="0"/>
              <a:t>/  </a:t>
            </a:r>
            <a:endParaRPr lang="en-US" dirty="0"/>
          </a:p>
          <a:p>
            <a:pPr marL="0" indent="0">
              <a:buNone/>
            </a:pPr>
            <a:endParaRPr lang="en-US" dirty="0"/>
          </a:p>
          <a:p>
            <a:pPr marL="0" indent="0">
              <a:buNone/>
            </a:pPr>
            <a:r>
              <a:rPr lang="en-US" dirty="0" smtClean="0"/>
              <a:t>Accreditation Canada (2022). </a:t>
            </a:r>
            <a:r>
              <a:rPr lang="en-US" i="1" dirty="0" smtClean="0"/>
              <a:t>Accreditation Report:  Perth and Smiths Falls District Hospital</a:t>
            </a:r>
            <a:r>
              <a:rPr lang="en-US" dirty="0" smtClean="0"/>
              <a:t>.  </a:t>
            </a:r>
            <a:r>
              <a:rPr lang="en-US" dirty="0" err="1" smtClean="0"/>
              <a:t>Qmentum</a:t>
            </a:r>
            <a:r>
              <a:rPr lang="en-US" dirty="0" smtClean="0"/>
              <a:t> Program.</a:t>
            </a:r>
          </a:p>
        </p:txBody>
      </p:sp>
    </p:spTree>
    <p:extLst>
      <p:ext uri="{BB962C8B-B14F-4D97-AF65-F5344CB8AC3E}">
        <p14:creationId xmlns:p14="http://schemas.microsoft.com/office/powerpoint/2010/main" val="26978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What is Accreditation Canada</a:t>
            </a:r>
            <a:endParaRPr lang="en-CA" b="1" dirty="0"/>
          </a:p>
        </p:txBody>
      </p:sp>
      <p:sp>
        <p:nvSpPr>
          <p:cNvPr id="3" name="Content Placeholder 2"/>
          <p:cNvSpPr>
            <a:spLocks noGrp="1"/>
          </p:cNvSpPr>
          <p:nvPr>
            <p:ph idx="1"/>
          </p:nvPr>
        </p:nvSpPr>
        <p:spPr>
          <a:xfrm>
            <a:off x="838200" y="2297628"/>
            <a:ext cx="10515600" cy="3817294"/>
          </a:xfrm>
        </p:spPr>
        <p:txBody>
          <a:bodyPr>
            <a:normAutofit lnSpcReduction="10000"/>
          </a:bodyPr>
          <a:lstStyle/>
          <a:p>
            <a:r>
              <a:rPr lang="en-US" dirty="0"/>
              <a:t>Accreditation is an ongoing process of assessing health care and social services organizations against standards of excellence to identify what is being done well and what needs to be </a:t>
            </a:r>
            <a:r>
              <a:rPr lang="en-US" dirty="0" smtClean="0"/>
              <a:t>improved</a:t>
            </a:r>
          </a:p>
          <a:p>
            <a:pPr marL="0" indent="0">
              <a:buNone/>
            </a:pPr>
            <a:endParaRPr lang="en-US" dirty="0"/>
          </a:p>
          <a:p>
            <a:r>
              <a:rPr lang="en-US" dirty="0" smtClean="0"/>
              <a:t>5,000 </a:t>
            </a:r>
            <a:r>
              <a:rPr lang="en-US" dirty="0"/>
              <a:t>locations in over 38 countries are </a:t>
            </a:r>
            <a:r>
              <a:rPr lang="en-US" dirty="0" smtClean="0"/>
              <a:t>accredited </a:t>
            </a:r>
            <a:r>
              <a:rPr lang="en-US" dirty="0"/>
              <a:t>by Accreditation </a:t>
            </a:r>
            <a:r>
              <a:rPr lang="en-US" dirty="0" smtClean="0"/>
              <a:t>Canada</a:t>
            </a:r>
          </a:p>
          <a:p>
            <a:endParaRPr lang="en-US" dirty="0"/>
          </a:p>
          <a:p>
            <a:pPr marL="0" indent="0">
              <a:buNone/>
            </a:pPr>
            <a:r>
              <a:rPr lang="en-US" sz="1200" dirty="0" smtClean="0"/>
              <a:t>Accreditation Canada, 2023</a:t>
            </a:r>
            <a:endParaRPr lang="en-CA" sz="1200" dirty="0" smtClean="0"/>
          </a:p>
        </p:txBody>
      </p:sp>
    </p:spTree>
    <p:extLst>
      <p:ext uri="{BB962C8B-B14F-4D97-AF65-F5344CB8AC3E}">
        <p14:creationId xmlns:p14="http://schemas.microsoft.com/office/powerpoint/2010/main" val="28453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04" y="610458"/>
            <a:ext cx="10515600" cy="1229970"/>
          </a:xfrm>
        </p:spPr>
        <p:txBody>
          <a:bodyPr/>
          <a:lstStyle/>
          <a:p>
            <a:pPr algn="ctr"/>
            <a:r>
              <a:rPr lang="en-US" b="1" dirty="0" smtClean="0"/>
              <a:t>Self-Assessment</a:t>
            </a:r>
            <a:endParaRPr lang="en-CA" b="1" dirty="0"/>
          </a:p>
        </p:txBody>
      </p:sp>
      <p:sp>
        <p:nvSpPr>
          <p:cNvPr id="3" name="Content Placeholder 2"/>
          <p:cNvSpPr>
            <a:spLocks noGrp="1"/>
          </p:cNvSpPr>
          <p:nvPr>
            <p:ph idx="1"/>
          </p:nvPr>
        </p:nvSpPr>
        <p:spPr>
          <a:xfrm>
            <a:off x="838200" y="2003367"/>
            <a:ext cx="10515600" cy="4257390"/>
          </a:xfrm>
        </p:spPr>
        <p:txBody>
          <a:bodyPr>
            <a:normAutofit/>
          </a:bodyPr>
          <a:lstStyle/>
          <a:p>
            <a:r>
              <a:rPr lang="en-US" sz="2400" dirty="0"/>
              <a:t>O</a:t>
            </a:r>
            <a:r>
              <a:rPr lang="en-US" sz="2400" dirty="0" smtClean="0"/>
              <a:t>rganizations </a:t>
            </a:r>
            <a:r>
              <a:rPr lang="en-US" sz="2400" dirty="0"/>
              <a:t>conduct an extensive self-assessment to determine the extent to which they are meeting the Accreditation Canada </a:t>
            </a:r>
            <a:r>
              <a:rPr lang="en-US" sz="2400" dirty="0" smtClean="0"/>
              <a:t>standards</a:t>
            </a:r>
          </a:p>
          <a:p>
            <a:r>
              <a:rPr lang="en-US" sz="2400" dirty="0" smtClean="0"/>
              <a:t>Changes are made </a:t>
            </a:r>
            <a:r>
              <a:rPr lang="en-US" sz="2400" dirty="0"/>
              <a:t>to areas that need </a:t>
            </a:r>
            <a:r>
              <a:rPr lang="en-US" sz="2400" dirty="0" smtClean="0"/>
              <a:t>improvement</a:t>
            </a:r>
          </a:p>
          <a:p>
            <a:r>
              <a:rPr lang="en-US" sz="2400" dirty="0" smtClean="0"/>
              <a:t>Every </a:t>
            </a:r>
            <a:r>
              <a:rPr lang="en-US" sz="2400" dirty="0"/>
              <a:t>four years, Accreditation Canada surveyors, who are health care professionals from accredited organizations, visit the organization and conduct an on-site </a:t>
            </a:r>
            <a:r>
              <a:rPr lang="en-US" sz="2400" dirty="0" smtClean="0"/>
              <a:t>survey</a:t>
            </a:r>
          </a:p>
          <a:p>
            <a:r>
              <a:rPr lang="en-US" sz="2400" dirty="0" smtClean="0"/>
              <a:t>Post survey, </a:t>
            </a:r>
            <a:r>
              <a:rPr lang="en-US" sz="2400" dirty="0"/>
              <a:t>an accreditation decision is issued and the ongoing cycle of assessment and improvement </a:t>
            </a:r>
            <a:r>
              <a:rPr lang="en-US" sz="2400" dirty="0" smtClean="0"/>
              <a:t>continues</a:t>
            </a:r>
          </a:p>
          <a:p>
            <a:endParaRPr lang="en-US" sz="2400" dirty="0"/>
          </a:p>
          <a:p>
            <a:pPr marL="0" indent="0">
              <a:buNone/>
            </a:pPr>
            <a:r>
              <a:rPr lang="en-US" sz="1200" dirty="0"/>
              <a:t>Accreditation Canada, 2023</a:t>
            </a:r>
            <a:endParaRPr lang="en-CA" sz="1200" dirty="0"/>
          </a:p>
          <a:p>
            <a:pPr marL="0" indent="0">
              <a:buNone/>
            </a:pPr>
            <a:endParaRPr lang="en-CA" sz="2400" dirty="0"/>
          </a:p>
        </p:txBody>
      </p:sp>
    </p:spTree>
    <p:extLst>
      <p:ext uri="{BB962C8B-B14F-4D97-AF65-F5344CB8AC3E}">
        <p14:creationId xmlns:p14="http://schemas.microsoft.com/office/powerpoint/2010/main" val="39973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Qmentum</a:t>
            </a:r>
            <a:r>
              <a:rPr lang="en-US" b="1" dirty="0" smtClean="0"/>
              <a:t> Accreditation Program</a:t>
            </a:r>
            <a:endParaRPr lang="en-CA" b="1" dirty="0"/>
          </a:p>
        </p:txBody>
      </p:sp>
      <p:sp>
        <p:nvSpPr>
          <p:cNvPr id="3" name="Content Placeholder 2"/>
          <p:cNvSpPr>
            <a:spLocks noGrp="1"/>
          </p:cNvSpPr>
          <p:nvPr>
            <p:ph idx="1"/>
          </p:nvPr>
        </p:nvSpPr>
        <p:spPr>
          <a:xfrm>
            <a:off x="695499" y="2501652"/>
            <a:ext cx="10515600" cy="3817294"/>
          </a:xfrm>
        </p:spPr>
        <p:txBody>
          <a:bodyPr/>
          <a:lstStyle/>
          <a:p>
            <a:r>
              <a:rPr lang="en-US" dirty="0" smtClean="0"/>
              <a:t>A four-year cycle of assessment and improvement</a:t>
            </a:r>
          </a:p>
          <a:p>
            <a:r>
              <a:rPr lang="en-US" dirty="0" smtClean="0"/>
              <a:t>Organizations work to meet standards and raise the quality of services</a:t>
            </a:r>
          </a:p>
          <a:p>
            <a:r>
              <a:rPr lang="en-US" dirty="0" smtClean="0"/>
              <a:t>Covers all aspects of the organization’s operations:</a:t>
            </a:r>
          </a:p>
          <a:p>
            <a:pPr marL="0" indent="0">
              <a:buNone/>
            </a:pPr>
            <a:r>
              <a:rPr lang="en-US" dirty="0" smtClean="0"/>
              <a:t>Board     </a:t>
            </a:r>
            <a:r>
              <a:rPr lang="en-US" dirty="0" smtClean="0"/>
              <a:t>Leadership     Care     Services     </a:t>
            </a:r>
            <a:r>
              <a:rPr lang="en-US" dirty="0" smtClean="0"/>
              <a:t>Infrastructure  </a:t>
            </a:r>
            <a:endParaRPr lang="en-CA" dirty="0"/>
          </a:p>
        </p:txBody>
      </p:sp>
      <p:cxnSp>
        <p:nvCxnSpPr>
          <p:cNvPr id="6" name="Straight Arrow Connector 5"/>
          <p:cNvCxnSpPr/>
          <p:nvPr/>
        </p:nvCxnSpPr>
        <p:spPr>
          <a:xfrm>
            <a:off x="1878675" y="4677293"/>
            <a:ext cx="412866" cy="8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57500" y="4664823"/>
            <a:ext cx="412866" cy="8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62057" y="4664823"/>
            <a:ext cx="412866" cy="8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01394" y="4673136"/>
            <a:ext cx="412866" cy="8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3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6827" t="37653" r="67147" b="29927"/>
          <a:stretch/>
        </p:blipFill>
        <p:spPr bwMode="auto">
          <a:xfrm>
            <a:off x="1778924" y="1556944"/>
            <a:ext cx="8581228" cy="4523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70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On-Site Survey Component</a:t>
            </a:r>
            <a:endParaRPr lang="en-CA" b="1" dirty="0"/>
          </a:p>
        </p:txBody>
      </p:sp>
      <p:sp>
        <p:nvSpPr>
          <p:cNvPr id="3" name="Content Placeholder 2"/>
          <p:cNvSpPr>
            <a:spLocks noGrp="1"/>
          </p:cNvSpPr>
          <p:nvPr>
            <p:ph idx="1"/>
          </p:nvPr>
        </p:nvSpPr>
        <p:spPr>
          <a:xfrm>
            <a:off x="838200" y="2443462"/>
            <a:ext cx="10515600" cy="4222513"/>
          </a:xfrm>
        </p:spPr>
        <p:txBody>
          <a:bodyPr>
            <a:normAutofit/>
          </a:bodyPr>
          <a:lstStyle/>
          <a:p>
            <a:r>
              <a:rPr lang="en-US" dirty="0" smtClean="0"/>
              <a:t>Surveyor </a:t>
            </a:r>
            <a:r>
              <a:rPr lang="en-US" dirty="0"/>
              <a:t>team </a:t>
            </a:r>
            <a:r>
              <a:rPr lang="en-US" dirty="0" smtClean="0"/>
              <a:t>determines </a:t>
            </a:r>
            <a:r>
              <a:rPr lang="en-US" dirty="0"/>
              <a:t>the extent to which the organization met the accreditation program </a:t>
            </a:r>
            <a:r>
              <a:rPr lang="en-US" dirty="0" smtClean="0"/>
              <a:t>requirements by following a patient’s path through the organization (known as a tracer)</a:t>
            </a:r>
          </a:p>
          <a:p>
            <a:r>
              <a:rPr lang="en-US" dirty="0" smtClean="0"/>
              <a:t>They observe;</a:t>
            </a:r>
          </a:p>
          <a:p>
            <a:pPr lvl="1"/>
            <a:r>
              <a:rPr lang="en-US" dirty="0" smtClean="0"/>
              <a:t>care provided; </a:t>
            </a:r>
          </a:p>
          <a:p>
            <a:pPr lvl="1"/>
            <a:r>
              <a:rPr lang="en-US" dirty="0" smtClean="0"/>
              <a:t>talked </a:t>
            </a:r>
            <a:r>
              <a:rPr lang="en-US" dirty="0"/>
              <a:t>to staff, clients, families and others; </a:t>
            </a:r>
            <a:endParaRPr lang="en-US" dirty="0" smtClean="0"/>
          </a:p>
          <a:p>
            <a:pPr lvl="1"/>
            <a:r>
              <a:rPr lang="en-US" dirty="0" smtClean="0"/>
              <a:t>reviewed </a:t>
            </a:r>
            <a:r>
              <a:rPr lang="en-US" dirty="0"/>
              <a:t>documents and files; </a:t>
            </a:r>
          </a:p>
          <a:p>
            <a:pPr lvl="1"/>
            <a:r>
              <a:rPr lang="en-US" dirty="0" smtClean="0"/>
              <a:t>record </a:t>
            </a:r>
            <a:r>
              <a:rPr lang="en-US" dirty="0"/>
              <a:t>the </a:t>
            </a:r>
            <a:r>
              <a:rPr lang="en-US" dirty="0" smtClean="0"/>
              <a:t>results </a:t>
            </a:r>
            <a:endParaRPr lang="en-US" dirty="0" smtClean="0"/>
          </a:p>
          <a:p>
            <a:pPr marL="457200" lvl="1" indent="0">
              <a:buNone/>
            </a:pPr>
            <a:endParaRPr lang="en-US" sz="1200" dirty="0">
              <a:solidFill>
                <a:srgbClr val="009999"/>
              </a:solidFill>
            </a:endParaRPr>
          </a:p>
          <a:p>
            <a:pPr marL="457200" lvl="1" indent="0">
              <a:buNone/>
            </a:pPr>
            <a:r>
              <a:rPr lang="en-US" sz="1200" dirty="0" smtClean="0">
                <a:solidFill>
                  <a:srgbClr val="009999"/>
                </a:solidFill>
              </a:rPr>
              <a:t>Accreditation </a:t>
            </a:r>
            <a:r>
              <a:rPr lang="en-US" sz="1200" dirty="0">
                <a:solidFill>
                  <a:srgbClr val="009999"/>
                </a:solidFill>
              </a:rPr>
              <a:t>Canada, 2023</a:t>
            </a:r>
            <a:endParaRPr lang="en-CA" sz="1200" dirty="0">
              <a:solidFill>
                <a:srgbClr val="009999"/>
              </a:solidFill>
            </a:endParaRPr>
          </a:p>
          <a:p>
            <a:pPr marL="457200" lvl="1" indent="0">
              <a:buNone/>
            </a:pPr>
            <a:endParaRPr lang="en-US" dirty="0" smtClean="0"/>
          </a:p>
        </p:txBody>
      </p:sp>
    </p:spTree>
    <p:extLst>
      <p:ext uri="{BB962C8B-B14F-4D97-AF65-F5344CB8AC3E}">
        <p14:creationId xmlns:p14="http://schemas.microsoft.com/office/powerpoint/2010/main" val="285618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5906"/>
            <a:ext cx="10515600" cy="1229970"/>
          </a:xfrm>
        </p:spPr>
        <p:txBody>
          <a:bodyPr/>
          <a:lstStyle/>
          <a:p>
            <a:pPr algn="ctr"/>
            <a:r>
              <a:rPr lang="en-US" b="1" dirty="0" smtClean="0"/>
              <a:t>Quality Dimensions</a:t>
            </a:r>
            <a:endParaRPr lang="en-CA" b="1" dirty="0"/>
          </a:p>
        </p:txBody>
      </p:sp>
      <p:sp>
        <p:nvSpPr>
          <p:cNvPr id="3" name="Content Placeholder 2"/>
          <p:cNvSpPr>
            <a:spLocks noGrp="1"/>
          </p:cNvSpPr>
          <p:nvPr>
            <p:ph idx="1"/>
          </p:nvPr>
        </p:nvSpPr>
        <p:spPr>
          <a:xfrm>
            <a:off x="838200" y="2130552"/>
            <a:ext cx="10515600" cy="4544568"/>
          </a:xfrm>
        </p:spPr>
        <p:txBody>
          <a:bodyPr>
            <a:normAutofit fontScale="92500" lnSpcReduction="20000"/>
          </a:bodyPr>
          <a:lstStyle/>
          <a:p>
            <a:r>
              <a:rPr lang="en-US" b="1" dirty="0" smtClean="0"/>
              <a:t>Accessibility</a:t>
            </a:r>
            <a:r>
              <a:rPr lang="en-US" dirty="0"/>
              <a:t>: Give me timely and equitable </a:t>
            </a:r>
            <a:r>
              <a:rPr lang="en-US" dirty="0" smtClean="0"/>
              <a:t>services</a:t>
            </a:r>
          </a:p>
          <a:p>
            <a:r>
              <a:rPr lang="en-US" b="1" dirty="0" smtClean="0"/>
              <a:t>Appropriateness</a:t>
            </a:r>
            <a:r>
              <a:rPr lang="en-US" dirty="0"/>
              <a:t>: Do the right thing to achieve the best </a:t>
            </a:r>
            <a:r>
              <a:rPr lang="en-US" dirty="0" smtClean="0"/>
              <a:t>results</a:t>
            </a:r>
          </a:p>
          <a:p>
            <a:r>
              <a:rPr lang="en-US" b="1" dirty="0" smtClean="0"/>
              <a:t>Client-centred </a:t>
            </a:r>
            <a:r>
              <a:rPr lang="en-US" b="1" dirty="0"/>
              <a:t>Services</a:t>
            </a:r>
            <a:r>
              <a:rPr lang="en-US" dirty="0"/>
              <a:t>: Partner with me and my family in our </a:t>
            </a:r>
            <a:r>
              <a:rPr lang="en-US" dirty="0" smtClean="0"/>
              <a:t>care</a:t>
            </a:r>
          </a:p>
          <a:p>
            <a:r>
              <a:rPr lang="en-US" b="1" dirty="0" smtClean="0"/>
              <a:t>Continuity</a:t>
            </a:r>
            <a:r>
              <a:rPr lang="en-US" dirty="0"/>
              <a:t>: Coordinate my care across the </a:t>
            </a:r>
            <a:r>
              <a:rPr lang="en-US" dirty="0" smtClean="0"/>
              <a:t>continuum</a:t>
            </a:r>
          </a:p>
          <a:p>
            <a:r>
              <a:rPr lang="en-US" b="1" dirty="0" smtClean="0"/>
              <a:t>Efficiency</a:t>
            </a:r>
            <a:r>
              <a:rPr lang="en-US" dirty="0"/>
              <a:t>: Make the best use of </a:t>
            </a:r>
            <a:r>
              <a:rPr lang="en-US" dirty="0" smtClean="0"/>
              <a:t>resources</a:t>
            </a:r>
          </a:p>
          <a:p>
            <a:r>
              <a:rPr lang="en-US" b="1" dirty="0" smtClean="0"/>
              <a:t>Population </a:t>
            </a:r>
            <a:r>
              <a:rPr lang="en-US" b="1" dirty="0"/>
              <a:t>Focus</a:t>
            </a:r>
            <a:r>
              <a:rPr lang="en-US" dirty="0"/>
              <a:t>: Work with my community to anticipate and meet our </a:t>
            </a:r>
            <a:r>
              <a:rPr lang="en-US" dirty="0" smtClean="0"/>
              <a:t>needs</a:t>
            </a:r>
          </a:p>
          <a:p>
            <a:r>
              <a:rPr lang="en-US" b="1" dirty="0" smtClean="0"/>
              <a:t>Safety</a:t>
            </a:r>
            <a:r>
              <a:rPr lang="en-US" dirty="0"/>
              <a:t>: Keep me </a:t>
            </a:r>
            <a:r>
              <a:rPr lang="en-US" dirty="0" smtClean="0"/>
              <a:t>safe</a:t>
            </a:r>
          </a:p>
          <a:p>
            <a:r>
              <a:rPr lang="en-US" b="1" dirty="0" smtClean="0"/>
              <a:t>Worklife</a:t>
            </a:r>
            <a:r>
              <a:rPr lang="en-US" dirty="0"/>
              <a:t>: Take care of those who take care of me </a:t>
            </a:r>
            <a:endParaRPr lang="en-US" dirty="0"/>
          </a:p>
          <a:p>
            <a:pPr marL="0" indent="0">
              <a:buNone/>
            </a:pPr>
            <a:endParaRPr lang="en-US" sz="1300" dirty="0" smtClean="0"/>
          </a:p>
          <a:p>
            <a:pPr marL="0" indent="0">
              <a:buNone/>
            </a:pPr>
            <a:r>
              <a:rPr lang="en-US" sz="1300" dirty="0" smtClean="0"/>
              <a:t>Accreditation </a:t>
            </a:r>
            <a:r>
              <a:rPr lang="en-US" sz="1300" dirty="0"/>
              <a:t>Canada, 2023</a:t>
            </a:r>
            <a:endParaRPr lang="en-CA" sz="1300" dirty="0"/>
          </a:p>
          <a:p>
            <a:pPr marL="0" indent="0">
              <a:buNone/>
            </a:pPr>
            <a:endParaRPr lang="en-US" dirty="0" smtClean="0"/>
          </a:p>
        </p:txBody>
      </p:sp>
    </p:spTree>
    <p:extLst>
      <p:ext uri="{BB962C8B-B14F-4D97-AF65-F5344CB8AC3E}">
        <p14:creationId xmlns:p14="http://schemas.microsoft.com/office/powerpoint/2010/main" val="36376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PSFDH</a:t>
            </a:r>
            <a:endParaRPr lang="en-CA" b="1" dirty="0"/>
          </a:p>
        </p:txBody>
      </p:sp>
      <p:sp>
        <p:nvSpPr>
          <p:cNvPr id="3" name="Content Placeholder 2"/>
          <p:cNvSpPr>
            <a:spLocks noGrp="1"/>
          </p:cNvSpPr>
          <p:nvPr>
            <p:ph idx="1"/>
          </p:nvPr>
        </p:nvSpPr>
        <p:spPr/>
        <p:txBody>
          <a:bodyPr>
            <a:normAutofit/>
          </a:bodyPr>
          <a:lstStyle/>
          <a:p>
            <a:pPr marL="0" indent="0" algn="ctr">
              <a:buNone/>
            </a:pPr>
            <a:endParaRPr lang="en-US" sz="3200" b="1" dirty="0" smtClean="0"/>
          </a:p>
          <a:p>
            <a:pPr marL="0" indent="0" algn="ctr">
              <a:buNone/>
            </a:pPr>
            <a:endParaRPr lang="en-US" sz="3200" b="1" dirty="0"/>
          </a:p>
          <a:p>
            <a:pPr marL="0" indent="0" algn="ctr">
              <a:buNone/>
            </a:pPr>
            <a:r>
              <a:rPr lang="en-US" sz="3200" b="1" dirty="0" smtClean="0"/>
              <a:t>Accreditation with Commendation </a:t>
            </a:r>
          </a:p>
          <a:p>
            <a:pPr marL="0" indent="0" algn="ctr">
              <a:buNone/>
            </a:pPr>
            <a:r>
              <a:rPr lang="en-US" sz="3200" b="1" dirty="0" smtClean="0"/>
              <a:t>May 2022 to 2026</a:t>
            </a:r>
            <a:endParaRPr lang="en-CA" sz="3200" b="1" dirty="0"/>
          </a:p>
        </p:txBody>
      </p:sp>
    </p:spTree>
    <p:extLst>
      <p:ext uri="{BB962C8B-B14F-4D97-AF65-F5344CB8AC3E}">
        <p14:creationId xmlns:p14="http://schemas.microsoft.com/office/powerpoint/2010/main" val="275730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59098"/>
            <a:ext cx="10515600" cy="1229970"/>
          </a:xfrm>
        </p:spPr>
        <p:txBody>
          <a:bodyPr>
            <a:normAutofit fontScale="90000"/>
          </a:bodyPr>
          <a:lstStyle/>
          <a:p>
            <a:pPr algn="ctr"/>
            <a:r>
              <a:rPr lang="en-US" b="1" dirty="0"/>
              <a:t>Required Organizational Practices</a:t>
            </a:r>
            <a:br>
              <a:rPr lang="en-US" b="1" dirty="0"/>
            </a:br>
            <a:r>
              <a:rPr lang="en-US" b="1" dirty="0"/>
              <a:t>(ROPs)</a:t>
            </a:r>
            <a:endParaRPr lang="en-CA" b="1" dirty="0"/>
          </a:p>
        </p:txBody>
      </p:sp>
      <p:sp>
        <p:nvSpPr>
          <p:cNvPr id="3" name="Content Placeholder 2"/>
          <p:cNvSpPr>
            <a:spLocks noGrp="1"/>
          </p:cNvSpPr>
          <p:nvPr>
            <p:ph idx="1"/>
          </p:nvPr>
        </p:nvSpPr>
        <p:spPr>
          <a:xfrm>
            <a:off x="838200" y="2578607"/>
            <a:ext cx="10515600" cy="4005073"/>
          </a:xfrm>
        </p:spPr>
        <p:txBody>
          <a:bodyPr>
            <a:normAutofit fontScale="85000" lnSpcReduction="20000"/>
          </a:bodyPr>
          <a:lstStyle/>
          <a:p>
            <a:pPr marL="0" indent="0" algn="ctr">
              <a:buNone/>
            </a:pPr>
            <a:r>
              <a:rPr lang="en-US" sz="2800" b="1" i="1" dirty="0" smtClean="0">
                <a:solidFill>
                  <a:srgbClr val="CC0066"/>
                </a:solidFill>
              </a:rPr>
              <a:t>“An essential practice that must be in place for client safety and to minimize risk”</a:t>
            </a:r>
          </a:p>
          <a:p>
            <a:pPr marL="0" indent="0">
              <a:buNone/>
            </a:pPr>
            <a:endParaRPr lang="en-US" sz="2800" dirty="0" smtClean="0"/>
          </a:p>
          <a:p>
            <a:pPr marL="0" indent="0">
              <a:buNone/>
            </a:pPr>
            <a:r>
              <a:rPr lang="en-US" sz="2800" b="1" dirty="0" smtClean="0"/>
              <a:t>Six Safety Areas with Multiple ROP’s in each:</a:t>
            </a:r>
          </a:p>
          <a:p>
            <a:pPr marL="0" indent="0">
              <a:buNone/>
            </a:pPr>
            <a:endParaRPr lang="en-US" sz="2400" b="1" dirty="0"/>
          </a:p>
          <a:p>
            <a:pPr marL="457200" indent="-457200">
              <a:buAutoNum type="arabicPeriod"/>
            </a:pPr>
            <a:r>
              <a:rPr lang="en-US" sz="2400" dirty="0" smtClean="0"/>
              <a:t>Safety Culture</a:t>
            </a:r>
          </a:p>
          <a:p>
            <a:pPr marL="457200" indent="-457200">
              <a:buAutoNum type="arabicPeriod"/>
            </a:pPr>
            <a:r>
              <a:rPr lang="en-US" sz="2400" dirty="0" smtClean="0"/>
              <a:t>Communication</a:t>
            </a:r>
          </a:p>
          <a:p>
            <a:pPr marL="457200" indent="-457200">
              <a:buAutoNum type="arabicPeriod"/>
            </a:pPr>
            <a:r>
              <a:rPr lang="en-US" sz="2400" dirty="0" smtClean="0"/>
              <a:t>Medication Use</a:t>
            </a:r>
          </a:p>
          <a:p>
            <a:pPr marL="457200" indent="-457200">
              <a:buAutoNum type="arabicPeriod"/>
            </a:pPr>
            <a:r>
              <a:rPr lang="en-US" sz="2400" dirty="0" smtClean="0"/>
              <a:t>Worklife/Workforce</a:t>
            </a:r>
          </a:p>
          <a:p>
            <a:pPr marL="457200" indent="-457200">
              <a:buAutoNum type="arabicPeriod"/>
            </a:pPr>
            <a:r>
              <a:rPr lang="en-US" sz="2400" dirty="0" smtClean="0"/>
              <a:t>Infection Control</a:t>
            </a:r>
          </a:p>
          <a:p>
            <a:pPr marL="457200" indent="-457200">
              <a:buAutoNum type="arabicPeriod"/>
            </a:pPr>
            <a:r>
              <a:rPr lang="en-US" sz="2400" dirty="0" smtClean="0"/>
              <a:t>Risk Assessment</a:t>
            </a:r>
            <a:endParaRPr lang="en-CA" sz="2400" dirty="0"/>
          </a:p>
        </p:txBody>
      </p:sp>
    </p:spTree>
    <p:extLst>
      <p:ext uri="{BB962C8B-B14F-4D97-AF65-F5344CB8AC3E}">
        <p14:creationId xmlns:p14="http://schemas.microsoft.com/office/powerpoint/2010/main" val="370766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CEDBE6"/>
      </a:lt2>
      <a:accent1>
        <a:srgbClr val="008080"/>
      </a:accent1>
      <a:accent2>
        <a:srgbClr val="009999"/>
      </a:accent2>
      <a:accent3>
        <a:srgbClr val="75BDA7"/>
      </a:accent3>
      <a:accent4>
        <a:srgbClr val="7A8C8E"/>
      </a:accent4>
      <a:accent5>
        <a:srgbClr val="84ACB6"/>
      </a:accent5>
      <a:accent6>
        <a:srgbClr val="CC0066"/>
      </a:accent6>
      <a:hlink>
        <a:srgbClr val="0070C0"/>
      </a:hlink>
      <a:folHlink>
        <a:srgbClr val="007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TotalTime>
  <Words>695</Words>
  <Application>Microsoft Office PowerPoint</Application>
  <PresentationFormat>Widescreen</PresentationFormat>
  <Paragraphs>100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Office Theme</vt:lpstr>
      <vt:lpstr>Accreditation </vt:lpstr>
      <vt:lpstr>What is Accreditation Canada</vt:lpstr>
      <vt:lpstr>Self-Assessment</vt:lpstr>
      <vt:lpstr>Qmentum Accreditation Program</vt:lpstr>
      <vt:lpstr>PowerPoint Presentation</vt:lpstr>
      <vt:lpstr>On-Site Survey Component</vt:lpstr>
      <vt:lpstr>Quality Dimensions</vt:lpstr>
      <vt:lpstr>PSFDH</vt:lpstr>
      <vt:lpstr>Required Organizational Practices (ROPs)</vt:lpstr>
      <vt:lpstr>Required Organizational Practices (ROPs)</vt:lpstr>
      <vt:lpstr>Standards</vt:lpstr>
      <vt:lpstr>High Priority Standards </vt:lpstr>
      <vt:lpstr>Standards Requiring More Details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Kelly</dc:creator>
  <cp:lastModifiedBy>Kirsti Weekes</cp:lastModifiedBy>
  <cp:revision>44</cp:revision>
  <dcterms:created xsi:type="dcterms:W3CDTF">2023-02-15T15:35:11Z</dcterms:created>
  <dcterms:modified xsi:type="dcterms:W3CDTF">2023-10-23T18:55:38Z</dcterms:modified>
</cp:coreProperties>
</file>